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65" r:id="rId5"/>
    <p:sldId id="310" r:id="rId6"/>
    <p:sldId id="320" r:id="rId7"/>
    <p:sldId id="459" r:id="rId8"/>
    <p:sldId id="523" r:id="rId9"/>
    <p:sldId id="522" r:id="rId10"/>
    <p:sldId id="390" r:id="rId11"/>
    <p:sldId id="464" r:id="rId12"/>
    <p:sldId id="467" r:id="rId13"/>
    <p:sldId id="495" r:id="rId14"/>
    <p:sldId id="496" r:id="rId15"/>
    <p:sldId id="468" r:id="rId16"/>
    <p:sldId id="469" r:id="rId17"/>
    <p:sldId id="472" r:id="rId18"/>
    <p:sldId id="473" r:id="rId19"/>
    <p:sldId id="474" r:id="rId20"/>
    <p:sldId id="498" r:id="rId21"/>
    <p:sldId id="477" r:id="rId22"/>
    <p:sldId id="466" r:id="rId23"/>
    <p:sldId id="478" r:id="rId24"/>
    <p:sldId id="462" r:id="rId25"/>
    <p:sldId id="480" r:id="rId26"/>
    <p:sldId id="481" r:id="rId27"/>
    <p:sldId id="484" r:id="rId28"/>
    <p:sldId id="485" r:id="rId29"/>
    <p:sldId id="486" r:id="rId30"/>
    <p:sldId id="488" r:id="rId31"/>
    <p:sldId id="499" r:id="rId32"/>
    <p:sldId id="501" r:id="rId33"/>
    <p:sldId id="503" r:id="rId34"/>
    <p:sldId id="494" r:id="rId35"/>
    <p:sldId id="505" r:id="rId36"/>
    <p:sldId id="506" r:id="rId37"/>
    <p:sldId id="507" r:id="rId38"/>
    <p:sldId id="489" r:id="rId39"/>
    <p:sldId id="490" r:id="rId40"/>
    <p:sldId id="491" r:id="rId41"/>
    <p:sldId id="508" r:id="rId42"/>
    <p:sldId id="492" r:id="rId43"/>
    <p:sldId id="509" r:id="rId44"/>
    <p:sldId id="511" r:id="rId45"/>
    <p:sldId id="512" r:id="rId46"/>
    <p:sldId id="513" r:id="rId47"/>
    <p:sldId id="517" r:id="rId48"/>
    <p:sldId id="515" r:id="rId49"/>
    <p:sldId id="516" r:id="rId50"/>
    <p:sldId id="514" r:id="rId51"/>
    <p:sldId id="524" r:id="rId52"/>
    <p:sldId id="518" r:id="rId53"/>
    <p:sldId id="525" r:id="rId54"/>
    <p:sldId id="519" r:id="rId55"/>
    <p:sldId id="520" r:id="rId56"/>
    <p:sldId id="526" r:id="rId57"/>
    <p:sldId id="521" r:id="rId58"/>
    <p:sldId id="374" r:id="rId59"/>
    <p:sldId id="455" r:id="rId60"/>
  </p:sldIdLst>
  <p:sldSz cx="12188825" cy="6858000"/>
  <p:notesSz cx="6858000" cy="9144000"/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71F"/>
    <a:srgbClr val="424242"/>
    <a:srgbClr val="5E5E5E"/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0" autoAdjust="0"/>
    <p:restoredTop sz="94629" autoAdjust="0"/>
  </p:normalViewPr>
  <p:slideViewPr>
    <p:cSldViewPr showGuides="1">
      <p:cViewPr>
        <p:scale>
          <a:sx n="150" d="100"/>
          <a:sy n="150" d="100"/>
        </p:scale>
        <p:origin x="-416" y="1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tags" Target="tags/tag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4/10/18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4/10/18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4/10/18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4/10/18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4/10/18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4/10/18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4/10/18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4/10/18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4/10/18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4/10/18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4/10/18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4/10/18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4/10/18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loud-computing/what-is-private-cloud" TargetMode="External"/><Relationship Id="rId4" Type="http://schemas.openxmlformats.org/officeDocument/2006/relationships/hyperlink" Target="https://www.redhat.com/en/topics/cloud-computing/what-is-hybrid-clou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dhat.com/en/topics/cloud-computing/what-is-public-clou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4" Type="http://schemas.openxmlformats.org/officeDocument/2006/relationships/hyperlink" Target="http://twitter.com/m_dyminski" TargetMode="External"/><Relationship Id="rId5" Type="http://schemas.openxmlformats.org/officeDocument/2006/relationships/hyperlink" Target="http://linkedin.com/in/mdyminsk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etup.com/GoWro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92.168.99.100:30001/api/user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Zero-Downtime deployments with Kubernetes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400" cap="none" dirty="0" smtClean="0">
                <a:latin typeface="+mj-lt"/>
              </a:rPr>
              <a:t>Mateusz </a:t>
            </a:r>
            <a:r>
              <a:rPr lang="pl-PL" sz="2400" cap="none" dirty="0">
                <a:latin typeface="+mj-lt"/>
              </a:rPr>
              <a:t>D</a:t>
            </a:r>
            <a:r>
              <a:rPr lang="pl-PL" sz="2400" cap="none" dirty="0" smtClean="0">
                <a:latin typeface="+mj-lt"/>
              </a:rPr>
              <a:t>ymiński</a:t>
            </a:r>
          </a:p>
          <a:p>
            <a:r>
              <a:rPr lang="pl-PL" sz="2400" cap="none" dirty="0" smtClean="0">
                <a:latin typeface="+mj-lt"/>
              </a:rPr>
              <a:t>Nokia</a:t>
            </a:r>
            <a:endParaRPr lang="it-IT" sz="2400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</a:t>
            </a:r>
            <a:r>
              <a:rPr lang="en-US" dirty="0" smtClean="0"/>
              <a:t>Update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Rolling Update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One by one new application is deployed and old one is shutdown</a:t>
            </a:r>
            <a:endParaRPr lang="en-US" sz="2800" dirty="0"/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67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/>
              <a:t>Rolling Update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59562"/>
            <a:ext cx="10225136" cy="6333042"/>
          </a:xfrm>
        </p:spPr>
      </p:pic>
    </p:spTree>
    <p:extLst>
      <p:ext uri="{BB962C8B-B14F-4D97-AF65-F5344CB8AC3E}">
        <p14:creationId xmlns:p14="http://schemas.microsoft.com/office/powerpoint/2010/main" val="9697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blue-green deployment is when you run two complete deployments of your application.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deployment that is currently in production, and a deployment with the changes you want to introduce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Have </a:t>
            </a:r>
            <a:r>
              <a:rPr lang="en-US" sz="2800" dirty="0"/>
              <a:t>proxy or load balancer in front of your </a:t>
            </a:r>
            <a:r>
              <a:rPr lang="en-US" sz="2800" dirty="0" smtClean="0"/>
              <a:t>applications</a:t>
            </a:r>
          </a:p>
          <a:p>
            <a:r>
              <a:rPr lang="en-US" sz="2800" dirty="0" smtClean="0"/>
              <a:t>Switch traffic </a:t>
            </a:r>
            <a:r>
              <a:rPr lang="en-US" sz="2800" dirty="0"/>
              <a:t>to the new deployment when you are ready to take your changes into production.</a:t>
            </a:r>
          </a:p>
        </p:txBody>
      </p:sp>
    </p:spTree>
    <p:extLst>
      <p:ext uri="{BB962C8B-B14F-4D97-AF65-F5344CB8AC3E}">
        <p14:creationId xmlns:p14="http://schemas.microsoft.com/office/powerpoint/2010/main" val="9283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31861"/>
          </a:xfrm>
        </p:spPr>
        <p:txBody>
          <a:bodyPr/>
          <a:lstStyle/>
          <a:p>
            <a:r>
              <a:rPr lang="en-US" dirty="0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1" y="1259428"/>
            <a:ext cx="7473862" cy="4760372"/>
          </a:xfrm>
        </p:spPr>
      </p:pic>
      <p:sp>
        <p:nvSpPr>
          <p:cNvPr id="5" name="TextBox 4"/>
          <p:cNvSpPr txBox="1"/>
          <p:nvPr/>
        </p:nvSpPr>
        <p:spPr>
          <a:xfrm>
            <a:off x="1845941" y="6166367"/>
            <a:ext cx="5171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martinfowler.com</a:t>
            </a:r>
            <a:r>
              <a:rPr lang="en-US" sz="1400" dirty="0"/>
              <a:t>/</a:t>
            </a:r>
            <a:r>
              <a:rPr lang="en-US" sz="1400" dirty="0" err="1"/>
              <a:t>bliki</a:t>
            </a:r>
            <a:r>
              <a:rPr lang="en-US" sz="1400" dirty="0"/>
              <a:t>/</a:t>
            </a:r>
            <a:r>
              <a:rPr lang="en-US" sz="1400" dirty="0" err="1"/>
              <a:t>BlueGreenDeployment.html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21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18384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Canary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Some new applications are deployed next to the old ones</a:t>
            </a:r>
            <a:endParaRPr lang="en-US" sz="2800" dirty="0"/>
          </a:p>
          <a:p>
            <a:r>
              <a:rPr lang="en-US" sz="2800" dirty="0" smtClean="0"/>
              <a:t>Part of the traffic  is moved to the new application based on some rules </a:t>
            </a:r>
            <a:r>
              <a:rPr lang="mr-IN" sz="2800" dirty="0" smtClean="0"/>
              <a:t>–</a:t>
            </a:r>
            <a:r>
              <a:rPr lang="en-US" sz="2800" dirty="0" smtClean="0"/>
              <a:t> random, weight, cookie, http header etc.</a:t>
            </a:r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29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85" y="1916832"/>
            <a:ext cx="9627056" cy="3891997"/>
          </a:xfrm>
        </p:spPr>
      </p:pic>
    </p:spTree>
    <p:extLst>
      <p:ext uri="{BB962C8B-B14F-4D97-AF65-F5344CB8AC3E}">
        <p14:creationId xmlns:p14="http://schemas.microsoft.com/office/powerpoint/2010/main" val="1939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Who of you hears about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play with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is using Kubernetes on production?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787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10188623" cy="4114801"/>
          </a:xfrm>
        </p:spPr>
        <p:txBody>
          <a:bodyPr>
            <a:noAutofit/>
          </a:bodyPr>
          <a:lstStyle/>
          <a:p>
            <a:r>
              <a:rPr lang="en-US" sz="2800" dirty="0" smtClean="0"/>
              <a:t>Open </a:t>
            </a:r>
            <a:r>
              <a:rPr lang="en-US" sz="2800" dirty="0"/>
              <a:t>source platform that automates Linux container operations. </a:t>
            </a:r>
            <a:endParaRPr lang="en-US" sz="2800" dirty="0" smtClean="0"/>
          </a:p>
          <a:p>
            <a:r>
              <a:rPr lang="en-US" sz="2800" dirty="0" smtClean="0"/>
              <a:t>Eliminates </a:t>
            </a:r>
            <a:r>
              <a:rPr lang="en-US" sz="2800" dirty="0"/>
              <a:t>many of the manual processes involved in deploying and scaling containerized applications. </a:t>
            </a:r>
            <a:endParaRPr lang="en-US" sz="2800" dirty="0" smtClean="0"/>
          </a:p>
          <a:p>
            <a:r>
              <a:rPr lang="en-US" sz="2800" dirty="0"/>
              <a:t>G</a:t>
            </a:r>
            <a:r>
              <a:rPr lang="en-US" sz="2800" dirty="0" smtClean="0"/>
              <a:t>roups hosts </a:t>
            </a:r>
            <a:r>
              <a:rPr lang="en-US" sz="2800" dirty="0"/>
              <a:t>running Linux </a:t>
            </a:r>
            <a:r>
              <a:rPr lang="en-US" sz="2800" dirty="0" smtClean="0"/>
              <a:t>containers</a:t>
            </a:r>
          </a:p>
          <a:p>
            <a:r>
              <a:rPr lang="en-US" sz="2800" dirty="0" smtClean="0"/>
              <a:t>Kubernetes </a:t>
            </a:r>
            <a:r>
              <a:rPr lang="en-US" sz="2800" dirty="0"/>
              <a:t>helps you easily and efficiently manage those clusters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These </a:t>
            </a:r>
            <a:r>
              <a:rPr lang="en-US" sz="2800" dirty="0"/>
              <a:t>clusters can span hosts across </a:t>
            </a:r>
            <a:r>
              <a:rPr lang="en-US" sz="2800" dirty="0">
                <a:hlinkClick r:id="rId2"/>
              </a:rPr>
              <a:t>public</a:t>
            </a:r>
            <a:r>
              <a:rPr lang="en-US" sz="2800" dirty="0"/>
              <a:t>, </a:t>
            </a:r>
            <a:r>
              <a:rPr lang="en-US" sz="2800" dirty="0">
                <a:hlinkClick r:id="rId3"/>
              </a:rPr>
              <a:t>private</a:t>
            </a:r>
            <a:r>
              <a:rPr lang="en-US" sz="2800" dirty="0"/>
              <a:t>, or </a:t>
            </a:r>
            <a:r>
              <a:rPr lang="en-US" sz="2800" dirty="0">
                <a:hlinkClick r:id="rId4"/>
              </a:rPr>
              <a:t>hybrid </a:t>
            </a:r>
            <a:r>
              <a:rPr lang="en-US" sz="2800" dirty="0" smtClean="0">
                <a:hlinkClick r:id="rId4"/>
              </a:rPr>
              <a:t>clouds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465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 smtClean="0"/>
              <a:t>Software Developer at Nokia</a:t>
            </a:r>
          </a:p>
          <a:p>
            <a:r>
              <a:rPr lang="en-US" sz="2800" dirty="0" smtClean="0"/>
              <a:t>8+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 smtClean="0"/>
              <a:t>4+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48680"/>
            <a:ext cx="11671377" cy="5687144"/>
          </a:xfrm>
        </p:spPr>
      </p:pic>
      <p:sp>
        <p:nvSpPr>
          <p:cNvPr id="5" name="Rectangle 4"/>
          <p:cNvSpPr/>
          <p:nvPr/>
        </p:nvSpPr>
        <p:spPr>
          <a:xfrm>
            <a:off x="117748" y="548680"/>
            <a:ext cx="10873208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 smtClean="0"/>
              <a:t>Why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628801"/>
            <a:ext cx="9134391" cy="4391000"/>
          </a:xfrm>
        </p:spPr>
        <p:txBody>
          <a:bodyPr>
            <a:noAutofit/>
          </a:bodyPr>
          <a:lstStyle/>
          <a:p>
            <a:r>
              <a:rPr lang="en-US" dirty="0"/>
              <a:t>Orchestrate containers across multiple hosts.</a:t>
            </a:r>
          </a:p>
          <a:p>
            <a:r>
              <a:rPr lang="en-US" dirty="0"/>
              <a:t>Make better use of hardware to maximize resources needed to run your enterprise apps.</a:t>
            </a:r>
          </a:p>
          <a:p>
            <a:r>
              <a:rPr lang="en-US" dirty="0"/>
              <a:t>Control and automate application deployments and updates.</a:t>
            </a:r>
          </a:p>
          <a:p>
            <a:r>
              <a:rPr lang="en-US" dirty="0"/>
              <a:t>Mount and add storage to run </a:t>
            </a:r>
            <a:r>
              <a:rPr lang="en-US" dirty="0" err="1"/>
              <a:t>stateful</a:t>
            </a:r>
            <a:r>
              <a:rPr lang="en-US" dirty="0"/>
              <a:t> apps.</a:t>
            </a:r>
          </a:p>
          <a:p>
            <a:r>
              <a:rPr lang="en-US" dirty="0"/>
              <a:t>Scale containerized applications and their resources on the fly.</a:t>
            </a:r>
          </a:p>
          <a:p>
            <a:r>
              <a:rPr lang="en-US" dirty="0"/>
              <a:t>Declaratively manage services, which guarantees the deployed applications are always running how you deployed them.</a:t>
            </a:r>
          </a:p>
          <a:p>
            <a:r>
              <a:rPr lang="en-US" dirty="0"/>
              <a:t>Health-check and self-heal your apps with </a:t>
            </a:r>
            <a:r>
              <a:rPr lang="en-US" dirty="0" err="1"/>
              <a:t>autoplacement</a:t>
            </a:r>
            <a:r>
              <a:rPr lang="en-US" dirty="0"/>
              <a:t>, </a:t>
            </a:r>
            <a:r>
              <a:rPr lang="en-US" dirty="0" err="1"/>
              <a:t>autorestart</a:t>
            </a:r>
            <a:r>
              <a:rPr lang="en-US" dirty="0"/>
              <a:t>, </a:t>
            </a:r>
            <a:r>
              <a:rPr lang="en-US" dirty="0" err="1"/>
              <a:t>autoreplication</a:t>
            </a:r>
            <a:r>
              <a:rPr lang="en-US" dirty="0"/>
              <a:t>, and </a:t>
            </a:r>
            <a:r>
              <a:rPr lang="en-US" dirty="0" err="1"/>
              <a:t>autoscaling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75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924" y="2514600"/>
            <a:ext cx="8050089" cy="2819400"/>
          </a:xfrm>
        </p:spPr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smtClean="0"/>
              <a:t>Demo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Users Service</a:t>
            </a:r>
          </a:p>
          <a:p>
            <a:r>
              <a:rPr lang="en-US" sz="3200" dirty="0" smtClean="0"/>
              <a:t>REST API</a:t>
            </a:r>
          </a:p>
          <a:p>
            <a:r>
              <a:rPr lang="en-US" sz="3200" dirty="0" smtClean="0"/>
              <a:t>Storage: MySQL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75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1196752"/>
            <a:ext cx="9134391" cy="5039072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BBB529"/>
                </a:solidFill>
              </a:rPr>
              <a:t>@Entity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@Table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name </a:t>
            </a:r>
            <a:r>
              <a:rPr lang="en-US" dirty="0"/>
              <a:t>= </a:t>
            </a:r>
            <a:r>
              <a:rPr lang="en-US" dirty="0">
                <a:solidFill>
                  <a:srgbClr val="6A8759"/>
                </a:solidFill>
              </a:rPr>
              <a:t>"users"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/>
              <a:t>User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@Id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@</a:t>
            </a:r>
            <a:r>
              <a:rPr lang="en-US" dirty="0" err="1">
                <a:solidFill>
                  <a:srgbClr val="BBB529"/>
                </a:solidFill>
              </a:rPr>
              <a:t>GeneratedValue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strategy </a:t>
            </a:r>
            <a:r>
              <a:rPr lang="en-US" dirty="0"/>
              <a:t>= </a:t>
            </a:r>
            <a:r>
              <a:rPr lang="en-US" dirty="0" err="1"/>
              <a:t>GenerationType.</a:t>
            </a:r>
            <a:r>
              <a:rPr lang="en-US" i="1" dirty="0" err="1">
                <a:solidFill>
                  <a:srgbClr val="9876AA"/>
                </a:solidFill>
              </a:rPr>
              <a:t>IDENTITY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/>
              <a:t>Integer </a:t>
            </a:r>
            <a:r>
              <a:rPr lang="en-US" dirty="0">
                <a:solidFill>
                  <a:srgbClr val="9876AA"/>
                </a:solidFill>
              </a:rPr>
              <a:t>id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 err="1">
                <a:solidFill>
                  <a:srgbClr val="9876AA"/>
                </a:solidFill>
              </a:rPr>
              <a:t>firstName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 err="1">
                <a:solidFill>
                  <a:srgbClr val="9876AA"/>
                </a:solidFill>
              </a:rPr>
              <a:t>secondName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BBB529"/>
                </a:solidFill>
              </a:rPr>
              <a:t>@Temporal</a:t>
            </a:r>
            <a:r>
              <a:rPr lang="en-US" dirty="0"/>
              <a:t>(</a:t>
            </a:r>
            <a:r>
              <a:rPr lang="en-US" dirty="0" err="1"/>
              <a:t>TemporalType.</a:t>
            </a:r>
            <a:r>
              <a:rPr lang="en-US" i="1" dirty="0" err="1">
                <a:solidFill>
                  <a:srgbClr val="9876AA"/>
                </a:solidFill>
              </a:rPr>
              <a:t>TIMESTAMP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/>
              <a:t>Date </a:t>
            </a:r>
            <a:r>
              <a:rPr lang="en-US" dirty="0" err="1">
                <a:solidFill>
                  <a:srgbClr val="9876AA"/>
                </a:solidFill>
              </a:rPr>
              <a:t>birthDate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public </a:t>
            </a:r>
            <a:r>
              <a:rPr lang="en-US" dirty="0"/>
              <a:t>Integer </a:t>
            </a:r>
            <a:r>
              <a:rPr lang="en-US" dirty="0" err="1">
                <a:solidFill>
                  <a:srgbClr val="FFC66D"/>
                </a:solidFill>
              </a:rPr>
              <a:t>getId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>
                <a:solidFill>
                  <a:srgbClr val="9876AA"/>
                </a:solidFill>
              </a:rPr>
              <a:t>id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String </a:t>
            </a:r>
            <a:r>
              <a:rPr lang="en-US" dirty="0" err="1">
                <a:solidFill>
                  <a:srgbClr val="FFC66D"/>
                </a:solidFill>
              </a:rPr>
              <a:t>getFirstName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firstName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String </a:t>
            </a:r>
            <a:r>
              <a:rPr lang="en-US" dirty="0" err="1">
                <a:solidFill>
                  <a:srgbClr val="FFC66D"/>
                </a:solidFill>
              </a:rPr>
              <a:t>getSecondName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secondName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Date </a:t>
            </a:r>
            <a:r>
              <a:rPr lang="en-US" dirty="0" err="1">
                <a:solidFill>
                  <a:srgbClr val="FFC66D"/>
                </a:solidFill>
              </a:rPr>
              <a:t>getBirthDate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birthDate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smtClean="0"/>
              <a:t>Users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1196752"/>
            <a:ext cx="9134391" cy="5039072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RestController</a:t>
            </a:r>
            <a:r>
              <a:rPr lang="en-US" dirty="0">
                <a:solidFill>
                  <a:srgbClr val="BBB529"/>
                </a:solidFill>
              </a:rPr>
              <a:t/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RequestMapping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</a:t>
            </a:r>
            <a:r>
              <a:rPr lang="en-US" dirty="0" err="1">
                <a:solidFill>
                  <a:srgbClr val="6A8759"/>
                </a:solidFill>
              </a:rPr>
              <a:t>api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UsersController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Autowired</a:t>
            </a:r>
            <a:r>
              <a:rPr lang="en-US" dirty="0">
                <a:solidFill>
                  <a:srgbClr val="BBB529"/>
                </a:solidFill>
              </a:rPr>
              <a:t/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</a:t>
            </a:r>
            <a:r>
              <a:rPr lang="en-US" dirty="0" err="1"/>
              <a:t>UserRepository</a:t>
            </a:r>
            <a:r>
              <a:rPr lang="en-US" dirty="0"/>
              <a:t>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GetMapping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List&lt;User&gt; </a:t>
            </a:r>
            <a:r>
              <a:rPr lang="en-US" dirty="0" err="1">
                <a:solidFill>
                  <a:srgbClr val="FFC66D"/>
                </a:solidFill>
              </a:rPr>
              <a:t>getAllUsers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.findAll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PostMapping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User </a:t>
            </a:r>
            <a:r>
              <a:rPr lang="en-US" dirty="0" err="1">
                <a:solidFill>
                  <a:srgbClr val="FFC66D"/>
                </a:solidFill>
              </a:rPr>
              <a:t>createUser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@Valid @</a:t>
            </a:r>
            <a:r>
              <a:rPr lang="en-US" dirty="0" err="1">
                <a:solidFill>
                  <a:srgbClr val="BBB529"/>
                </a:solidFill>
              </a:rPr>
              <a:t>RequestBody</a:t>
            </a:r>
            <a:r>
              <a:rPr lang="en-US" dirty="0">
                <a:solidFill>
                  <a:srgbClr val="BBB529"/>
                </a:solidFill>
              </a:rPr>
              <a:t> </a:t>
            </a:r>
            <a:r>
              <a:rPr lang="en-US" dirty="0"/>
              <a:t>User user)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.save</a:t>
            </a:r>
            <a:r>
              <a:rPr lang="en-US" dirty="0"/>
              <a:t>(user)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GetMapping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"/users/{id}"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User </a:t>
            </a:r>
            <a:r>
              <a:rPr lang="en-US" dirty="0" err="1">
                <a:solidFill>
                  <a:srgbClr val="FFC66D"/>
                </a:solidFill>
              </a:rPr>
              <a:t>getUserById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PathVariable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value </a:t>
            </a:r>
            <a:r>
              <a:rPr lang="en-US" dirty="0"/>
              <a:t>= </a:t>
            </a:r>
            <a:r>
              <a:rPr lang="en-US" dirty="0">
                <a:solidFill>
                  <a:srgbClr val="6A8759"/>
                </a:solidFill>
              </a:rPr>
              <a:t>"id"</a:t>
            </a:r>
            <a:r>
              <a:rPr lang="en-US" dirty="0"/>
              <a:t>) Integer </a:t>
            </a:r>
            <a:r>
              <a:rPr lang="en-US" dirty="0" err="1"/>
              <a:t>userId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.findById</a:t>
            </a:r>
            <a:r>
              <a:rPr lang="en-US" dirty="0"/>
              <a:t>(</a:t>
            </a:r>
            <a:r>
              <a:rPr lang="en-US" dirty="0" err="1"/>
              <a:t>userId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.</a:t>
            </a:r>
            <a:r>
              <a:rPr lang="en-US" dirty="0" err="1"/>
              <a:t>orElseThrow</a:t>
            </a:r>
            <a:r>
              <a:rPr lang="en-US" dirty="0"/>
              <a:t>(() -&gt; 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ResourceNotFoundException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"User"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A8759"/>
                </a:solidFill>
              </a:rPr>
              <a:t>"id"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>
                <a:solidFill>
                  <a:srgbClr val="B389C5"/>
                </a:solidFill>
              </a:rPr>
              <a:t>userId</a:t>
            </a:r>
            <a:r>
              <a:rPr lang="en-US" dirty="0"/>
              <a:t>))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38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Users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Build Users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Run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2413" y="249289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</a:t>
            </a:r>
            <a:r>
              <a:rPr lang="en-US" sz="2400" dirty="0" smtClean="0"/>
              <a:t> </a:t>
            </a:r>
            <a:r>
              <a:rPr lang="en-US" sz="2400" dirty="0" err="1" smtClean="0"/>
              <a:t>mvn</a:t>
            </a:r>
            <a:r>
              <a:rPr lang="en-US" sz="2400" dirty="0" smtClean="0"/>
              <a:t> package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2411" y="389584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</a:t>
            </a:r>
            <a:r>
              <a:rPr lang="en-US" sz="2400" dirty="0" smtClean="0"/>
              <a:t> </a:t>
            </a:r>
            <a:r>
              <a:rPr lang="en-US" sz="2400" dirty="0"/>
              <a:t>java -jar </a:t>
            </a:r>
            <a:r>
              <a:rPr lang="en-US" sz="2400" dirty="0" smtClean="0"/>
              <a:t>target/users-1.0.0.jar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33977" y="533387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http://localhost:8080/</a:t>
            </a:r>
            <a:r>
              <a:rPr lang="en-US" sz="2400" dirty="0" err="1" smtClean="0">
                <a:solidFill>
                  <a:srgbClr val="00B050"/>
                </a:solidFill>
                <a:hlinkClick r:id="rId2"/>
              </a:rPr>
              <a:t>api</a:t>
            </a:r>
            <a:r>
              <a:rPr lang="en-US" sz="2400" dirty="0" smtClean="0">
                <a:solidFill>
                  <a:srgbClr val="00B050"/>
                </a:solidFill>
                <a:hlinkClick r:id="rId2"/>
              </a:rPr>
              <a:t>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15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3"/>
            <a:ext cx="9134391" cy="45350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Service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2276872"/>
            <a:ext cx="9134391" cy="37429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8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smtClean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B5CEA8"/>
                </a:solidFill>
                <a:latin typeface="Menlo" charset="0"/>
              </a:rPr>
              <a:t> </a:t>
            </a:r>
            <a:r>
              <a:rPr lang="en-US" sz="1800" dirty="0" smtClean="0">
                <a:solidFill>
                  <a:srgbClr val="B5CEA8"/>
                </a:solidFill>
                <a:latin typeface="Menlo" charset="0"/>
              </a:rPr>
              <a:t>   </a:t>
            </a:r>
            <a:r>
              <a:rPr lang="en-US" sz="1800" dirty="0" err="1" smtClean="0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smtClean="0">
                <a:solidFill>
                  <a:srgbClr val="B5CEA8"/>
                </a:solidFill>
                <a:latin typeface="Menlo" charset="0"/>
              </a:rPr>
              <a:t>30001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2413" y="2060848"/>
            <a:ext cx="9134391" cy="439100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Zero Downtime Deployment</a:t>
            </a:r>
          </a:p>
          <a:p>
            <a:r>
              <a:rPr lang="en-US" sz="2800" dirty="0"/>
              <a:t>Kubernetes </a:t>
            </a:r>
          </a:p>
          <a:p>
            <a:r>
              <a:rPr lang="en-US" sz="2800" dirty="0"/>
              <a:t>Demo Application</a:t>
            </a:r>
          </a:p>
          <a:p>
            <a:r>
              <a:rPr lang="en-US" sz="2800" dirty="0"/>
              <a:t>Graceful Shutdown</a:t>
            </a:r>
          </a:p>
          <a:p>
            <a:r>
              <a:rPr lang="en-US" sz="2800" dirty="0" smtClean="0"/>
              <a:t>Deployments demo</a:t>
            </a:r>
            <a:endParaRPr lang="en-US" sz="2800" dirty="0"/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MySQL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33977" y="343167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01_users_srv.yaml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33977" y="4538899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02_deployment.yaml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33977" y="564612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http://192.168.99.100:30001/api/users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33977" y="232445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pl-PL" sz="2400" dirty="0" err="1" smtClean="0">
                <a:solidFill>
                  <a:srgbClr val="00B050"/>
                </a:solidFill>
              </a:rPr>
              <a:t>helm</a:t>
            </a:r>
            <a:r>
              <a:rPr lang="pl-PL" sz="2400" dirty="0" smtClean="0">
                <a:solidFill>
                  <a:srgbClr val="00B050"/>
                </a:solidFill>
              </a:rPr>
              <a:t> </a:t>
            </a:r>
            <a:r>
              <a:rPr lang="pl-PL" sz="2400" dirty="0" err="1" smtClean="0">
                <a:solidFill>
                  <a:srgbClr val="00B050"/>
                </a:solidFill>
              </a:rPr>
              <a:t>install</a:t>
            </a:r>
            <a:r>
              <a:rPr lang="pl-PL" sz="2400" dirty="0" smtClean="0">
                <a:solidFill>
                  <a:srgbClr val="00B050"/>
                </a:solidFill>
              </a:rPr>
              <a:t> </a:t>
            </a:r>
            <a:r>
              <a:rPr lang="pl-PL" sz="2400" dirty="0" err="1" smtClean="0">
                <a:solidFill>
                  <a:srgbClr val="00B050"/>
                </a:solidFill>
              </a:rPr>
              <a:t>stable</a:t>
            </a:r>
            <a:r>
              <a:rPr lang="pl-PL" sz="2400" dirty="0" smtClean="0">
                <a:solidFill>
                  <a:srgbClr val="00B050"/>
                </a:solidFill>
              </a:rPr>
              <a:t>/</a:t>
            </a:r>
            <a:r>
              <a:rPr lang="pl-PL" sz="2400" dirty="0" err="1" smtClean="0">
                <a:solidFill>
                  <a:srgbClr val="00B050"/>
                </a:solidFill>
              </a:rPr>
              <a:t>mysql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284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Rolling update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1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023" y="164976"/>
            <a:ext cx="9144001" cy="599728"/>
          </a:xfrm>
        </p:spPr>
        <p:txBody>
          <a:bodyPr/>
          <a:lstStyle/>
          <a:p>
            <a:r>
              <a:rPr lang="en-US" dirty="0" smtClean="0"/>
              <a:t>Rolling Update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692696"/>
            <a:ext cx="9134391" cy="53271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41633" y="1292424"/>
            <a:ext cx="9134391" cy="5400600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smtClean="0">
                <a:solidFill>
                  <a:srgbClr val="B5CEA8"/>
                </a:solidFill>
                <a:latin typeface="Menlo" charset="0"/>
              </a:rPr>
              <a:t>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strategy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type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RollingUpdate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rollingUpdate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maxUnavailable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0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maxSurge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smtClean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35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35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 smtClean="0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350" dirty="0" smtClean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350" dirty="0" err="1" smtClean="0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350" dirty="0" smtClean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35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 </a:t>
            </a: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ports</a:t>
            </a: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35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374356" y="2889810"/>
            <a:ext cx="180529" cy="1152128"/>
          </a:xfrm>
          <a:prstGeom prst="leftBrace">
            <a:avLst/>
          </a:prstGeom>
          <a:noFill/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5649" y="314270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Rolling Update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b="1" dirty="0" err="1" smtClean="0"/>
              <a:t>maxUnavailable</a:t>
            </a:r>
            <a:r>
              <a:rPr lang="en-US" b="1" dirty="0" smtClean="0"/>
              <a:t> and </a:t>
            </a:r>
            <a:r>
              <a:rPr lang="en-US" b="1" dirty="0" err="1"/>
              <a:t>maxSurge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12776"/>
            <a:ext cx="9134391" cy="482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maxUnavailable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The number of pods that may be unavailable during the deployment. This is relative to the </a:t>
            </a:r>
            <a:r>
              <a:rPr lang="en-US" i="1" dirty="0"/>
              <a:t>desired</a:t>
            </a:r>
            <a:r>
              <a:rPr lang="en-US" dirty="0"/>
              <a:t> number, specified in replicas.</a:t>
            </a:r>
          </a:p>
          <a:p>
            <a:pPr lvl="1"/>
            <a:r>
              <a:rPr lang="en-US" dirty="0"/>
              <a:t>It can be either an absolute number or a percentage.</a:t>
            </a:r>
          </a:p>
          <a:p>
            <a:pPr lvl="1"/>
            <a:r>
              <a:rPr lang="en-US" dirty="0"/>
              <a:t>It should obviously be lower than the number of replicas, or no pods may remain available during the update.</a:t>
            </a:r>
          </a:p>
          <a:p>
            <a:pPr marL="0" indent="0">
              <a:buNone/>
            </a:pPr>
            <a:r>
              <a:rPr lang="en-US" b="1" dirty="0" err="1"/>
              <a:t>maxSurge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(additional) number of pods that can be created, on top of the </a:t>
            </a:r>
            <a:r>
              <a:rPr lang="en-US" i="1" dirty="0" smtClean="0"/>
              <a:t>desired </a:t>
            </a:r>
            <a:r>
              <a:rPr lang="en-US" dirty="0" smtClean="0"/>
              <a:t>number </a:t>
            </a:r>
            <a:r>
              <a:rPr lang="en-US" dirty="0"/>
              <a:t>of replicas.</a:t>
            </a:r>
          </a:p>
          <a:p>
            <a:pPr lvl="1"/>
            <a:r>
              <a:rPr lang="en-US" dirty="0"/>
              <a:t>This too can be either an absolute number or a percentage.</a:t>
            </a:r>
          </a:p>
          <a:p>
            <a:pPr lvl="1"/>
            <a:r>
              <a:rPr lang="en-US" dirty="0"/>
              <a:t>A higher number may speed up the deployment, but will also require more system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Deploy new version of our Application: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smtClean="0"/>
              <a:t>To </a:t>
            </a:r>
            <a:r>
              <a:rPr lang="pl-PL" dirty="0" err="1" smtClean="0"/>
              <a:t>check</a:t>
            </a:r>
            <a:r>
              <a:rPr lang="pl-PL" dirty="0" smtClean="0"/>
              <a:t> </a:t>
            </a: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en-US" dirty="0" smtClean="0"/>
              <a:t>Zero-Downtime: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3977" y="2324457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deployments/users-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-deployment </a:t>
            </a:r>
            <a:r>
              <a:rPr lang="en-US" sz="2400" dirty="0" smtClean="0">
                <a:solidFill>
                  <a:srgbClr val="00B050"/>
                </a:solidFill>
              </a:rPr>
              <a:t>users-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/zero-java:v2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5634" y="385642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50s http://</a:t>
            </a:r>
            <a:r>
              <a:rPr lang="en-US" sz="2400" dirty="0" smtClean="0">
                <a:solidFill>
                  <a:srgbClr val="00B050"/>
                </a:solidFill>
              </a:rPr>
              <a:t>192.168.99.100:30001/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 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5632" y="4848556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deployments/users-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-deployment 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=</a:t>
            </a:r>
            <a:r>
              <a:rPr lang="en-US" sz="2400" dirty="0" err="1">
                <a:solidFill>
                  <a:srgbClr val="00B050"/>
                </a:solidFill>
              </a:rPr>
              <a:t>mateuszdyminski</a:t>
            </a:r>
            <a:r>
              <a:rPr lang="en-US" sz="2400" dirty="0">
                <a:solidFill>
                  <a:srgbClr val="00B050"/>
                </a:solidFill>
              </a:rPr>
              <a:t>/zero-java:v2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5633" y="435249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speak about the graceful shutdown of our application, when all of the resources it used and all of the traffic and/or data processing what it handled are closed and released </a:t>
            </a:r>
            <a:r>
              <a:rPr lang="en-US" sz="3200" dirty="0" smtClean="0"/>
              <a:t>properly.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means that no database connection remains open and no ongoing request fails because we stop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713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</a:t>
            </a:r>
            <a:r>
              <a:rPr lang="en-US" dirty="0"/>
              <a:t>for a graceful web server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2420888"/>
            <a:ext cx="9134391" cy="3598912"/>
          </a:xfrm>
        </p:spPr>
        <p:txBody>
          <a:bodyPr>
            <a:normAutofit/>
          </a:bodyPr>
          <a:lstStyle/>
          <a:p>
            <a:r>
              <a:rPr lang="en-US" sz="2800" dirty="0"/>
              <a:t>App gets notification to stop </a:t>
            </a:r>
            <a:r>
              <a:rPr lang="en-US" sz="2800" i="1" dirty="0"/>
              <a:t>(received SIGTERM)</a:t>
            </a:r>
            <a:endParaRPr lang="en-US" sz="2800" dirty="0"/>
          </a:p>
          <a:p>
            <a:r>
              <a:rPr lang="en-US" sz="2800" dirty="0"/>
              <a:t>App lets know the load balancer that it’s not ready for newer requests</a:t>
            </a:r>
          </a:p>
          <a:p>
            <a:r>
              <a:rPr lang="en-US" sz="2800" dirty="0"/>
              <a:t>App served all the ongoing requests</a:t>
            </a:r>
          </a:p>
          <a:p>
            <a:r>
              <a:rPr lang="en-US" sz="2800" dirty="0"/>
              <a:t>App releases all of the resources correctly: DB, queue, etc.</a:t>
            </a:r>
          </a:p>
          <a:p>
            <a:r>
              <a:rPr lang="en-US" sz="2800" dirty="0"/>
              <a:t>App exits with "success" status code </a:t>
            </a:r>
            <a:r>
              <a:rPr lang="en-US" sz="2800" dirty="0" smtClean="0"/>
              <a:t>- usually ”</a:t>
            </a:r>
            <a:r>
              <a:rPr lang="ru-RU" sz="2800" dirty="0" smtClean="0"/>
              <a:t>0</a:t>
            </a:r>
            <a:r>
              <a:rPr lang="en-US" sz="2800" dirty="0" smtClean="0"/>
              <a:t>” - zero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56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648072"/>
          </a:xfrm>
        </p:spPr>
        <p:txBody>
          <a:bodyPr>
            <a:normAutofit/>
          </a:bodyPr>
          <a:lstStyle/>
          <a:p>
            <a:r>
              <a:rPr lang="en-US" dirty="0" smtClean="0"/>
              <a:t>Graceful Shutdown </a:t>
            </a:r>
            <a:r>
              <a:rPr lang="en-US" smtClean="0"/>
              <a:t>with Kubernetes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908720"/>
            <a:ext cx="9134391" cy="56886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 </a:t>
            </a:r>
            <a:r>
              <a:rPr lang="en-US" dirty="0"/>
              <a:t>receives </a:t>
            </a:r>
            <a:r>
              <a:rPr lang="en-US" i="1" dirty="0"/>
              <a:t>SIGTERM</a:t>
            </a:r>
            <a:r>
              <a:rPr lang="en-US" dirty="0"/>
              <a:t> signal because Kubernetes wants to stop </a:t>
            </a:r>
            <a:r>
              <a:rPr lang="en-US" dirty="0" smtClean="0"/>
              <a:t>it</a:t>
            </a:r>
            <a:endParaRPr lang="en-US" dirty="0"/>
          </a:p>
          <a:p>
            <a:r>
              <a:rPr lang="en-US" dirty="0"/>
              <a:t>App </a:t>
            </a:r>
            <a:r>
              <a:rPr lang="en-US" i="1" dirty="0"/>
              <a:t>(pod)</a:t>
            </a:r>
            <a:r>
              <a:rPr lang="en-US" dirty="0"/>
              <a:t> starts to return 500 for GET /health to let </a:t>
            </a:r>
            <a:r>
              <a:rPr lang="en-US" dirty="0" err="1"/>
              <a:t>readinessProbe</a:t>
            </a:r>
            <a:r>
              <a:rPr lang="en-US" i="1" dirty="0"/>
              <a:t>(Service)</a:t>
            </a:r>
            <a:r>
              <a:rPr lang="en-US" dirty="0"/>
              <a:t> know that it's not ready to receive more requests.</a:t>
            </a:r>
          </a:p>
          <a:p>
            <a:r>
              <a:rPr lang="en-US" dirty="0"/>
              <a:t>Kubernetes </a:t>
            </a:r>
            <a:r>
              <a:rPr lang="en-US" dirty="0" err="1"/>
              <a:t>readinessProbe</a:t>
            </a:r>
            <a:r>
              <a:rPr lang="en-US" dirty="0"/>
              <a:t> checks GET /health and </a:t>
            </a:r>
            <a:r>
              <a:rPr lang="en-US" dirty="0" smtClean="0"/>
              <a:t>it </a:t>
            </a:r>
            <a:r>
              <a:rPr lang="en-US" dirty="0"/>
              <a:t>stops redirecting traffic to the app </a:t>
            </a:r>
            <a:r>
              <a:rPr lang="en-US" i="1" dirty="0"/>
              <a:t>(because it continuously returns 500)</a:t>
            </a:r>
            <a:endParaRPr lang="en-US" dirty="0"/>
          </a:p>
          <a:p>
            <a:r>
              <a:rPr lang="en-US" dirty="0"/>
              <a:t>App </a:t>
            </a:r>
            <a:r>
              <a:rPr lang="en-US" dirty="0" smtClean="0"/>
              <a:t>waits</a:t>
            </a:r>
            <a:r>
              <a:rPr lang="en-US" dirty="0"/>
              <a:t> before it starts to </a:t>
            </a:r>
            <a:r>
              <a:rPr lang="en-US" dirty="0" smtClean="0"/>
              <a:t>shutdown </a:t>
            </a:r>
            <a:r>
              <a:rPr lang="en-US" dirty="0"/>
              <a:t>- to make sure that the Service is getting notified via </a:t>
            </a:r>
            <a:r>
              <a:rPr lang="en-US" dirty="0" err="1"/>
              <a:t>readinessProbe</a:t>
            </a:r>
            <a:r>
              <a:rPr lang="en-US" dirty="0"/>
              <a:t> fail</a:t>
            </a:r>
          </a:p>
          <a:p>
            <a:r>
              <a:rPr lang="en-US" dirty="0"/>
              <a:t>App starts graceful shutdown</a:t>
            </a:r>
          </a:p>
          <a:p>
            <a:r>
              <a:rPr lang="en-US" dirty="0"/>
              <a:t>App first closes server with live working DB connections</a:t>
            </a:r>
          </a:p>
          <a:p>
            <a:r>
              <a:rPr lang="en-US" dirty="0" smtClean="0"/>
              <a:t>App </a:t>
            </a:r>
            <a:r>
              <a:rPr lang="en-US" dirty="0"/>
              <a:t>exits process</a:t>
            </a:r>
          </a:p>
          <a:p>
            <a:r>
              <a:rPr lang="en-US" dirty="0"/>
              <a:t>Kubernetes force kills the application after 30s </a:t>
            </a:r>
            <a:r>
              <a:rPr lang="en-US" i="1" dirty="0"/>
              <a:t>(SIGKILL)</a:t>
            </a:r>
            <a:r>
              <a:rPr lang="en-US" dirty="0"/>
              <a:t> if it's still running </a:t>
            </a:r>
            <a:r>
              <a:rPr lang="en-US" i="1" dirty="0"/>
              <a:t>(in an optimal case it doesn't happen)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8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smtClean="0"/>
              <a:t>Web Server Graceful </a:t>
            </a:r>
            <a:r>
              <a:rPr lang="en-US" dirty="0" smtClean="0"/>
              <a:t>Shutdown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908720"/>
            <a:ext cx="8503276" cy="5544616"/>
          </a:xfrm>
        </p:spPr>
      </p:pic>
    </p:spTree>
    <p:extLst>
      <p:ext uri="{BB962C8B-B14F-4D97-AF65-F5344CB8AC3E}">
        <p14:creationId xmlns:p14="http://schemas.microsoft.com/office/powerpoint/2010/main" val="5081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2514600"/>
            <a:ext cx="11665296" cy="2819400"/>
          </a:xfrm>
        </p:spPr>
        <p:txBody>
          <a:bodyPr/>
          <a:lstStyle/>
          <a:p>
            <a:pPr algn="ctr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mateuszdyminski</a:t>
            </a:r>
            <a:r>
              <a:rPr lang="en-US" dirty="0" smtClean="0"/>
              <a:t>/zero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475" y="381000"/>
            <a:ext cx="9901940" cy="599728"/>
          </a:xfrm>
        </p:spPr>
        <p:txBody>
          <a:bodyPr/>
          <a:lstStyle/>
          <a:p>
            <a:r>
              <a:rPr lang="en-US" dirty="0" smtClean="0"/>
              <a:t>Graceful shutdown with Spring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819" y="980728"/>
            <a:ext cx="9890985" cy="583264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of: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need to use: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Where </a:t>
            </a:r>
            <a:r>
              <a:rPr lang="en-US" dirty="0" err="1" smtClean="0"/>
              <a:t>GracefulshutdownSpringApplication</a:t>
            </a:r>
            <a:r>
              <a:rPr lang="en-US" dirty="0" smtClean="0"/>
              <a:t> looks like: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4474" y="1355902"/>
            <a:ext cx="10657184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static void </a:t>
            </a:r>
            <a:r>
              <a:rPr lang="en-US" dirty="0">
                <a:solidFill>
                  <a:srgbClr val="FFC66D"/>
                </a:solidFill>
              </a:rPr>
              <a:t>main</a:t>
            </a:r>
            <a:r>
              <a:rPr lang="en-US" dirty="0"/>
              <a:t>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smtClean="0"/>
              <a:t>   </a:t>
            </a:r>
            <a:r>
              <a:rPr lang="en-US" dirty="0" err="1" smtClean="0"/>
              <a:t>SpringApplication.</a:t>
            </a:r>
            <a:r>
              <a:rPr lang="en-US" i="1" dirty="0" err="1" smtClean="0"/>
              <a:t>run</a:t>
            </a:r>
            <a:r>
              <a:rPr lang="en-US" dirty="0" smtClean="0"/>
              <a:t>(</a:t>
            </a:r>
            <a:r>
              <a:rPr lang="en-US" dirty="0" err="1" smtClean="0"/>
              <a:t>UsersApplication.</a:t>
            </a:r>
            <a:r>
              <a:rPr lang="en-US" dirty="0" err="1" smtClean="0">
                <a:solidFill>
                  <a:srgbClr val="CC7832"/>
                </a:solidFill>
              </a:rPr>
              <a:t>class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args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4474" y="2823147"/>
            <a:ext cx="10657184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static void </a:t>
            </a:r>
            <a:r>
              <a:rPr lang="en-US" dirty="0">
                <a:solidFill>
                  <a:srgbClr val="FFC66D"/>
                </a:solidFill>
              </a:rPr>
              <a:t>main</a:t>
            </a:r>
            <a:r>
              <a:rPr lang="en-US" dirty="0"/>
              <a:t>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GracefulshutdownSpringApplication.</a:t>
            </a:r>
            <a:r>
              <a:rPr lang="en-US" i="1" dirty="0" err="1" smtClean="0"/>
              <a:t>run</a:t>
            </a:r>
            <a:r>
              <a:rPr lang="en-US" dirty="0" smtClean="0"/>
              <a:t>(</a:t>
            </a:r>
            <a:r>
              <a:rPr lang="en-US" dirty="0" err="1" smtClean="0"/>
              <a:t>UsersApplication.</a:t>
            </a:r>
            <a:r>
              <a:rPr lang="en-US" dirty="0" err="1" smtClean="0">
                <a:solidFill>
                  <a:srgbClr val="CC7832"/>
                </a:solidFill>
              </a:rPr>
              <a:t>class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args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4474" y="4380312"/>
            <a:ext cx="10657184" cy="230832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GracefulshutdownSpringApplication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static void </a:t>
            </a:r>
            <a:r>
              <a:rPr lang="en-US" dirty="0">
                <a:solidFill>
                  <a:srgbClr val="FFC66D"/>
                </a:solidFill>
              </a:rPr>
              <a:t>run</a:t>
            </a:r>
            <a:r>
              <a:rPr lang="en-US" dirty="0"/>
              <a:t>(Class&lt;?&gt; </a:t>
            </a:r>
            <a:r>
              <a:rPr lang="en-US" dirty="0" err="1"/>
              <a:t>appClazz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String...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SpringApplication</a:t>
            </a:r>
            <a:r>
              <a:rPr lang="en-US" dirty="0"/>
              <a:t> app = 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SpringApplication</a:t>
            </a:r>
            <a:r>
              <a:rPr lang="en-US" dirty="0"/>
              <a:t>(</a:t>
            </a:r>
            <a:r>
              <a:rPr lang="en-US" dirty="0" err="1"/>
              <a:t>appClazz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app.setRegisterShutdownHook</a:t>
            </a:r>
            <a:r>
              <a:rPr lang="en-US" dirty="0"/>
              <a:t>(</a:t>
            </a:r>
            <a:r>
              <a:rPr lang="en-US" dirty="0">
                <a:solidFill>
                  <a:srgbClr val="CC7832"/>
                </a:solidFill>
              </a:rPr>
              <a:t>false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ConfigurableApplicationContext</a:t>
            </a:r>
            <a:r>
              <a:rPr lang="en-US" dirty="0"/>
              <a:t> </a:t>
            </a:r>
            <a:r>
              <a:rPr lang="en-US" dirty="0" err="1"/>
              <a:t>applicationContext</a:t>
            </a:r>
            <a:r>
              <a:rPr lang="en-US" dirty="0"/>
              <a:t> = </a:t>
            </a:r>
            <a:r>
              <a:rPr lang="en-US" dirty="0" err="1"/>
              <a:t>app.run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Runtime.</a:t>
            </a:r>
            <a:r>
              <a:rPr lang="en-US" i="1" dirty="0" err="1"/>
              <a:t>getRuntime</a:t>
            </a:r>
            <a:r>
              <a:rPr lang="en-US" dirty="0"/>
              <a:t>().</a:t>
            </a:r>
            <a:r>
              <a:rPr lang="en-US" dirty="0" err="1" smtClean="0"/>
              <a:t>addShutdownHook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C7832"/>
                </a:solidFill>
              </a:rPr>
              <a:t>new </a:t>
            </a:r>
            <a:r>
              <a:rPr lang="en-US" dirty="0"/>
              <a:t>Thread(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GracefulShutdownHook</a:t>
            </a:r>
            <a:r>
              <a:rPr lang="en-US" dirty="0"/>
              <a:t>(</a:t>
            </a:r>
            <a:r>
              <a:rPr lang="en-US" dirty="0" err="1"/>
              <a:t>applicationContext</a:t>
            </a:r>
            <a:r>
              <a:rPr lang="en-US" dirty="0"/>
              <a:t>)))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4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29" y="0"/>
            <a:ext cx="9144001" cy="599728"/>
          </a:xfrm>
        </p:spPr>
        <p:txBody>
          <a:bodyPr/>
          <a:lstStyle/>
          <a:p>
            <a:r>
              <a:rPr lang="en-US" dirty="0" smtClean="0"/>
              <a:t>Graceful Shutdown with Spring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2929" y="558325"/>
            <a:ext cx="11159894" cy="624786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</a:rPr>
              <a:t>class </a:t>
            </a:r>
            <a:r>
              <a:rPr lang="en-US" sz="1600" dirty="0" err="1"/>
              <a:t>GracefulShutdownHook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C7832"/>
                </a:solidFill>
              </a:rPr>
              <a:t>implements </a:t>
            </a:r>
            <a:r>
              <a:rPr lang="en-US" sz="1600" dirty="0"/>
              <a:t>Runnable {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dirty="0" err="1" smtClean="0">
                <a:solidFill>
                  <a:srgbClr val="FFC66D"/>
                </a:solidFill>
              </a:rPr>
              <a:t>GracefulShutdownHook</a:t>
            </a:r>
            <a:r>
              <a:rPr lang="en-US" sz="1600" dirty="0" smtClean="0"/>
              <a:t>(</a:t>
            </a:r>
            <a:r>
              <a:rPr lang="en-US" sz="1600" dirty="0" err="1" smtClean="0"/>
              <a:t>ConfigurableApplicationContext</a:t>
            </a:r>
            <a:r>
              <a:rPr lang="en-US" sz="1600" dirty="0" smtClean="0"/>
              <a:t> </a:t>
            </a:r>
            <a:r>
              <a:rPr lang="en-US" sz="1600" dirty="0" err="1"/>
              <a:t>applicationContext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>
                <a:solidFill>
                  <a:srgbClr val="CC7832"/>
                </a:solidFill>
              </a:rPr>
              <a:t>this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rgbClr val="9876AA"/>
                </a:solidFill>
              </a:rPr>
              <a:t>applicationContext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err="1"/>
              <a:t>applicationContext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 smtClean="0"/>
              <a:t>}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void </a:t>
            </a:r>
            <a:r>
              <a:rPr lang="en-US" sz="1600" dirty="0">
                <a:solidFill>
                  <a:srgbClr val="FFC66D"/>
                </a:solidFill>
              </a:rPr>
              <a:t>run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setReadynessToFalse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 err="1"/>
              <a:t>delayShutdownSpringContext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</a:t>
            </a:r>
            <a:r>
              <a:rPr lang="en-US" sz="1600" dirty="0" smtClean="0">
                <a:solidFill>
                  <a:srgbClr val="CC7832"/>
                </a:solidFill>
              </a:rPr>
              <a:t>       </a:t>
            </a:r>
            <a:r>
              <a:rPr lang="en-US" sz="1600" dirty="0" err="1" smtClean="0">
                <a:solidFill>
                  <a:srgbClr val="9876AA"/>
                </a:solidFill>
              </a:rPr>
              <a:t>applicationContext</a:t>
            </a:r>
            <a:r>
              <a:rPr lang="en-US" sz="1600" dirty="0" err="1" smtClean="0"/>
              <a:t>.close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 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 smtClean="0"/>
              <a:t>}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void </a:t>
            </a:r>
            <a:r>
              <a:rPr lang="en-US" sz="1600" dirty="0" err="1">
                <a:solidFill>
                  <a:srgbClr val="FFC66D"/>
                </a:solidFill>
              </a:rPr>
              <a:t>setReadynessToFalse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smtClean="0"/>
              <a:t>Map&lt;</a:t>
            </a:r>
            <a:r>
              <a:rPr lang="en-US" sz="1600" dirty="0" err="1" smtClean="0"/>
              <a:t>String</a:t>
            </a:r>
            <a:r>
              <a:rPr lang="en-US" sz="1600" dirty="0" err="1" smtClean="0">
                <a:solidFill>
                  <a:srgbClr val="CC7832"/>
                </a:solidFill>
              </a:rPr>
              <a:t>,</a:t>
            </a:r>
            <a:r>
              <a:rPr lang="en-US" sz="1600" dirty="0" err="1" smtClean="0"/>
              <a:t>IProbeController</a:t>
            </a:r>
            <a:r>
              <a:rPr lang="en-US" sz="1600" dirty="0"/>
              <a:t>&gt; </a:t>
            </a:r>
            <a:r>
              <a:rPr lang="en-US" sz="1600" dirty="0" err="1" smtClean="0"/>
              <a:t>probeControllers</a:t>
            </a:r>
            <a:r>
              <a:rPr lang="en-US" sz="1600" dirty="0" smtClean="0"/>
              <a:t>=</a:t>
            </a:r>
            <a:r>
              <a:rPr lang="en-US" sz="1600" dirty="0" err="1" smtClean="0">
                <a:solidFill>
                  <a:srgbClr val="9876AA"/>
                </a:solidFill>
              </a:rPr>
              <a:t>applicationContext</a:t>
            </a:r>
            <a:r>
              <a:rPr lang="en-US" sz="1600" dirty="0" err="1" smtClean="0"/>
              <a:t>.getBeansOfType</a:t>
            </a:r>
            <a:r>
              <a:rPr lang="en-US" sz="1600" dirty="0" smtClean="0"/>
              <a:t>(</a:t>
            </a:r>
            <a:r>
              <a:rPr lang="en-US" sz="1600" dirty="0" err="1" smtClean="0"/>
              <a:t>IProbeController.</a:t>
            </a:r>
            <a:r>
              <a:rPr lang="en-US" sz="1600" dirty="0" err="1" smtClean="0">
                <a:solidFill>
                  <a:srgbClr val="CC7832"/>
                </a:solidFill>
              </a:rPr>
              <a:t>class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for </a:t>
            </a:r>
            <a:r>
              <a:rPr lang="en-US" sz="1600" dirty="0"/>
              <a:t>(</a:t>
            </a:r>
            <a:r>
              <a:rPr lang="en-US" sz="1600" dirty="0" err="1"/>
              <a:t>IProbeController</a:t>
            </a:r>
            <a:r>
              <a:rPr lang="en-US" sz="1600" dirty="0"/>
              <a:t> </a:t>
            </a:r>
            <a:r>
              <a:rPr lang="en-US" sz="1600" dirty="0" err="1"/>
              <a:t>probeController</a:t>
            </a:r>
            <a:r>
              <a:rPr lang="en-US" sz="1600" dirty="0"/>
              <a:t> : </a:t>
            </a:r>
            <a:r>
              <a:rPr lang="en-US" sz="1600" dirty="0" err="1"/>
              <a:t>probeControllers.values</a:t>
            </a:r>
            <a:r>
              <a:rPr lang="en-US" sz="1600" dirty="0"/>
              <a:t>()) 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dirty="0" err="1"/>
              <a:t>probeController.setReady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C7832"/>
                </a:solidFill>
              </a:rPr>
              <a:t>false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void </a:t>
            </a:r>
            <a:r>
              <a:rPr lang="en-US" sz="1600" dirty="0" err="1">
                <a:solidFill>
                  <a:srgbClr val="FFC66D"/>
                </a:solidFill>
              </a:rPr>
              <a:t>delayShutdownSpringContext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try </a:t>
            </a:r>
            <a:r>
              <a:rPr lang="en-US" sz="1600" dirty="0" smtClean="0"/>
              <a:t>{</a:t>
            </a: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    </a:t>
            </a:r>
            <a:r>
              <a:rPr lang="en-US" sz="1600" dirty="0" err="1" smtClean="0"/>
              <a:t>Thread.</a:t>
            </a:r>
            <a:r>
              <a:rPr lang="en-US" sz="1600" i="1" dirty="0" err="1" smtClean="0"/>
              <a:t>sleep</a:t>
            </a:r>
            <a:r>
              <a:rPr lang="en-US" sz="1600" dirty="0" smtClean="0"/>
              <a:t>(20* </a:t>
            </a:r>
            <a:r>
              <a:rPr lang="en-US" sz="1600" dirty="0">
                <a:solidFill>
                  <a:srgbClr val="6897BB"/>
                </a:solidFill>
              </a:rPr>
              <a:t>1000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 </a:t>
            </a:r>
            <a:r>
              <a:rPr lang="en-US" sz="1600" dirty="0">
                <a:solidFill>
                  <a:srgbClr val="CC7832"/>
                </a:solidFill>
              </a:rPr>
              <a:t>catch </a:t>
            </a:r>
            <a:r>
              <a:rPr lang="en-US" sz="1600" dirty="0"/>
              <a:t>(</a:t>
            </a:r>
            <a:r>
              <a:rPr lang="en-US" sz="1600" dirty="0" err="1"/>
              <a:t>InterruptedException</a:t>
            </a:r>
            <a:r>
              <a:rPr lang="en-US" sz="1600" dirty="0"/>
              <a:t> e) 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i="1" dirty="0" err="1">
                <a:solidFill>
                  <a:srgbClr val="9876AA"/>
                </a:solidFill>
              </a:rPr>
              <a:t>log</a:t>
            </a:r>
            <a:r>
              <a:rPr lang="en-US" sz="1600" dirty="0" err="1"/>
              <a:t>.error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"Error while </a:t>
            </a:r>
            <a:r>
              <a:rPr lang="en-US" sz="1600" dirty="0" err="1">
                <a:solidFill>
                  <a:srgbClr val="6A8759"/>
                </a:solidFill>
              </a:rPr>
              <a:t>gracefulshutdown</a:t>
            </a:r>
            <a:r>
              <a:rPr lang="en-US" sz="1600" dirty="0">
                <a:solidFill>
                  <a:srgbClr val="6A8759"/>
                </a:solidFill>
              </a:rPr>
              <a:t> </a:t>
            </a:r>
            <a:r>
              <a:rPr lang="en-US" sz="1600" dirty="0" err="1">
                <a:solidFill>
                  <a:srgbClr val="6A8759"/>
                </a:solidFill>
              </a:rPr>
              <a:t>Thread.sleep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e)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    }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368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 </a:t>
            </a:r>
            <a:r>
              <a:rPr lang="en-US" dirty="0" smtClean="0"/>
              <a:t>deployment </a:t>
            </a:r>
            <a:r>
              <a:rPr lang="mr-IN" dirty="0" smtClean="0"/>
              <a:t>–</a:t>
            </a:r>
            <a:r>
              <a:rPr lang="en-US" dirty="0" smtClean="0"/>
              <a:t> Final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err="1" smtClean="0"/>
              <a:t>Final</a:t>
            </a:r>
            <a:r>
              <a:rPr lang="pl-PL" dirty="0" smtClean="0"/>
              <a:t> Test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8476" y="278092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50s http://</a:t>
            </a:r>
            <a:r>
              <a:rPr lang="en-US" sz="2400" dirty="0" smtClean="0">
                <a:solidFill>
                  <a:srgbClr val="00B050"/>
                </a:solidFill>
              </a:rPr>
              <a:t>192.168.99.100:30001/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 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8474" y="3773060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deployments/users-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-deployment </a:t>
            </a:r>
            <a:r>
              <a:rPr lang="en-US" sz="2400" dirty="0" smtClean="0">
                <a:solidFill>
                  <a:srgbClr val="00B050"/>
                </a:solidFill>
              </a:rPr>
              <a:t>users-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/zero-java:v3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8475" y="327699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0761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2492896"/>
            <a:ext cx="9134391" cy="3526904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B5CEA8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B5CEA8"/>
                </a:solidFill>
                <a:latin typeface="Menlo" charset="0"/>
              </a:rPr>
              <a:t>   </a:t>
            </a:r>
            <a:r>
              <a:rPr lang="en-US" sz="1400" dirty="0" err="1" smtClean="0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B5CEA8"/>
                </a:solidFill>
                <a:latin typeface="Menlo" charset="0"/>
              </a:rPr>
              <a:t>30002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78188" y="4941168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93658" y="4710335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5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1916832"/>
            <a:ext cx="9134391" cy="47525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-deployment-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82244" y="3645024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97714" y="341419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2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6366" y="243075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04_bg_srv.yaml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44389" y="352388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05_blue_deployment.yaml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6365" y="461702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http://192.168.99.100:30002/api/users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75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4224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6366" y="243075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07_green_srv.yaml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44389" y="352388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06_green_deployment.yaml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6365" y="461702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http://192.168.99.100:30003/api/users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3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1350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Switch Environments from Blue to Green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980729"/>
            <a:ext cx="9237140" cy="5544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Apply following changes into out main Service: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Then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73787" y="1484784"/>
            <a:ext cx="9134391" cy="3744416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6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-green</a:t>
            </a:r>
            <a:endParaRPr lang="en-US" sz="16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787" y="5877272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04_bg_srv.yaml 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654252" y="4149080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69722" y="391824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lue -&gt; </a:t>
            </a:r>
            <a:r>
              <a:rPr lang="en-US" sz="2400" dirty="0"/>
              <a:t>g</a:t>
            </a:r>
            <a:r>
              <a:rPr lang="en-US" sz="2400" dirty="0" smtClean="0"/>
              <a:t>reen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9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 </a:t>
            </a:r>
            <a:r>
              <a:rPr lang="mr-IN" dirty="0" smtClean="0"/>
              <a:t>–</a:t>
            </a:r>
            <a:r>
              <a:rPr lang="en-US" dirty="0" smtClean="0"/>
              <a:t> Final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err="1" smtClean="0"/>
              <a:t>Final</a:t>
            </a:r>
            <a:r>
              <a:rPr lang="pl-PL" dirty="0" smtClean="0"/>
              <a:t> Test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8476" y="278092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</a:t>
            </a:r>
            <a:r>
              <a:rPr lang="en-US" sz="2400" dirty="0" smtClean="0">
                <a:solidFill>
                  <a:srgbClr val="00B050"/>
                </a:solidFill>
              </a:rPr>
              <a:t>10s </a:t>
            </a:r>
            <a:r>
              <a:rPr lang="en-US" sz="2400" dirty="0">
                <a:solidFill>
                  <a:srgbClr val="00B050"/>
                </a:solidFill>
              </a:rPr>
              <a:t>http://</a:t>
            </a:r>
            <a:r>
              <a:rPr lang="en-US" sz="2400" dirty="0" smtClean="0">
                <a:solidFill>
                  <a:srgbClr val="00B050"/>
                </a:solidFill>
              </a:rPr>
              <a:t>192.168.99.100:30002/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 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8474" y="377306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 smtClean="0">
                <a:solidFill>
                  <a:srgbClr val="00B050"/>
                </a:solidFill>
              </a:rPr>
              <a:t>f </a:t>
            </a:r>
            <a:r>
              <a:rPr lang="en-US" sz="2400" dirty="0">
                <a:solidFill>
                  <a:srgbClr val="00B050"/>
                </a:solidFill>
              </a:rPr>
              <a:t>04_bg_srv.yaml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38475" y="327699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Zero Downtime Deployments are really easy with Kubernetes</a:t>
            </a:r>
          </a:p>
          <a:p>
            <a:r>
              <a:rPr lang="en-US" dirty="0" smtClean="0"/>
              <a:t>Remember to check if your Server/App handles SIGTERM properly</a:t>
            </a:r>
          </a:p>
          <a:p>
            <a:r>
              <a:rPr lang="en-US" dirty="0" smtClean="0"/>
              <a:t>Always remember about Graceful Shutdown</a:t>
            </a:r>
          </a:p>
        </p:txBody>
      </p:sp>
    </p:spTree>
    <p:extLst>
      <p:ext uri="{BB962C8B-B14F-4D97-AF65-F5344CB8AC3E}">
        <p14:creationId xmlns:p14="http://schemas.microsoft.com/office/powerpoint/2010/main" val="184579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0"/>
            <a:ext cx="109728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2524" y="6381328"/>
            <a:ext cx="1152128" cy="288032"/>
          </a:xfrm>
          <a:prstGeom prst="rect">
            <a:avLst/>
          </a:prstGeom>
          <a:solidFill>
            <a:srgbClr val="2B2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74532" y="630812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apki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u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64940"/>
            <a:ext cx="10708896" cy="6693060"/>
          </a:xfr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7102524" y="6381328"/>
            <a:ext cx="720080" cy="360040"/>
          </a:xfrm>
          <a:prstGeom prst="rect">
            <a:avLst/>
          </a:prstGeom>
          <a:solidFill>
            <a:srgbClr val="3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</a:t>
            </a:r>
            <a:r>
              <a:rPr lang="en-US" b="1" dirty="0"/>
              <a:t>zero downtime deployment</a:t>
            </a:r>
            <a:r>
              <a:rPr lang="en-US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Deploy application to production</a:t>
            </a:r>
          </a:p>
          <a:p>
            <a:r>
              <a:rPr lang="en-US" sz="2800" dirty="0" smtClean="0"/>
              <a:t>End user can’t notice any errors/problems during the deployment</a:t>
            </a:r>
          </a:p>
          <a:p>
            <a:r>
              <a:rPr lang="en-US" sz="2800" dirty="0" smtClean="0"/>
              <a:t>Monitoring tools shouldn’t even notice that deployment is ongoing/done</a:t>
            </a:r>
          </a:p>
          <a:p>
            <a:r>
              <a:rPr lang="en-US" sz="2800" dirty="0" smtClean="0"/>
              <a:t>Bugs can be fixed without </a:t>
            </a:r>
            <a:r>
              <a:rPr lang="en-US" sz="2800" dirty="0"/>
              <a:t>any outage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New </a:t>
            </a:r>
            <a:r>
              <a:rPr lang="en-US" sz="2800" dirty="0" smtClean="0"/>
              <a:t>features can be introduced without any outage.</a:t>
            </a:r>
          </a:p>
          <a:p>
            <a:r>
              <a:rPr lang="en-US" sz="2800" dirty="0" smtClean="0"/>
              <a:t>Required for Continuous Delivery - CD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1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="1" dirty="0" smtClean="0"/>
              <a:t>ero </a:t>
            </a:r>
            <a:r>
              <a:rPr lang="en-US" b="1" dirty="0"/>
              <a:t>downtime </a:t>
            </a:r>
            <a:r>
              <a:rPr lang="en-US" b="1" dirty="0" smtClean="0"/>
              <a:t>deployment</a:t>
            </a:r>
            <a:r>
              <a:rPr lang="en-US" dirty="0"/>
              <a:t>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Rolling Updates </a:t>
            </a:r>
            <a:r>
              <a:rPr lang="en-US" sz="3200" dirty="0" smtClean="0"/>
              <a:t>deployment</a:t>
            </a:r>
          </a:p>
          <a:p>
            <a:endParaRPr lang="en-US" sz="3200" dirty="0"/>
          </a:p>
          <a:p>
            <a:r>
              <a:rPr lang="en-US" sz="3200" dirty="0" smtClean="0"/>
              <a:t>Blue/Green deployment</a:t>
            </a:r>
          </a:p>
          <a:p>
            <a:endParaRPr lang="en-US" sz="3200" dirty="0"/>
          </a:p>
          <a:p>
            <a:r>
              <a:rPr lang="en-US" sz="3200" dirty="0" smtClean="0"/>
              <a:t>Canary deployment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8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18231</TotalTime>
  <Words>1180</Words>
  <Application>Microsoft Macintosh PowerPoint</Application>
  <PresentationFormat>Custom</PresentationFormat>
  <Paragraphs>343</Paragraphs>
  <Slides>56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Corbel</vt:lpstr>
      <vt:lpstr>Mangal</vt:lpstr>
      <vt:lpstr>Menlo</vt:lpstr>
      <vt:lpstr>Arial</vt:lpstr>
      <vt:lpstr>Digital Blue Tunnel 16x9</vt:lpstr>
      <vt:lpstr>Zero-Downtime deployments with Kubernetes </vt:lpstr>
      <vt:lpstr>Whoami</vt:lpstr>
      <vt:lpstr>Agenda</vt:lpstr>
      <vt:lpstr>github.com/mateuszdyminski/zero</vt:lpstr>
      <vt:lpstr>PowerPoint Presentation</vt:lpstr>
      <vt:lpstr>PowerPoint Presentation</vt:lpstr>
      <vt:lpstr>PowerPoint Presentation</vt:lpstr>
      <vt:lpstr>What is this zero downtime deployment? </vt:lpstr>
      <vt:lpstr>Zero downtime deployment types</vt:lpstr>
      <vt:lpstr>Rolling Update Deployment</vt:lpstr>
      <vt:lpstr>Rolling Update Deployment</vt:lpstr>
      <vt:lpstr>Blue Green Deployment</vt:lpstr>
      <vt:lpstr>Blue Green Deployment</vt:lpstr>
      <vt:lpstr>Blue Green Deployment</vt:lpstr>
      <vt:lpstr>Canary Deployment</vt:lpstr>
      <vt:lpstr>Canary Deployment</vt:lpstr>
      <vt:lpstr>PowerPoint Presentation</vt:lpstr>
      <vt:lpstr>Kubernetes</vt:lpstr>
      <vt:lpstr>Kubernetes</vt:lpstr>
      <vt:lpstr>PowerPoint Presentation</vt:lpstr>
      <vt:lpstr>Why Kubernetes</vt:lpstr>
      <vt:lpstr>Demo</vt:lpstr>
      <vt:lpstr>Demo Application</vt:lpstr>
      <vt:lpstr>Demo Application</vt:lpstr>
      <vt:lpstr>User</vt:lpstr>
      <vt:lpstr>Users Controller</vt:lpstr>
      <vt:lpstr>Demo Users Service</vt:lpstr>
      <vt:lpstr>Users Service on Kubernetes</vt:lpstr>
      <vt:lpstr>Users Service on Kubernetes</vt:lpstr>
      <vt:lpstr>Demo Users Service on Kubernetes</vt:lpstr>
      <vt:lpstr>Rolling update deployment</vt:lpstr>
      <vt:lpstr>Rolling Update Deployment</vt:lpstr>
      <vt:lpstr>maxUnavailable and maxSurge</vt:lpstr>
      <vt:lpstr>Rolling update deployment</vt:lpstr>
      <vt:lpstr>Graceful Shutdown</vt:lpstr>
      <vt:lpstr>Graceful Shutdown</vt:lpstr>
      <vt:lpstr>Scenario for a graceful web server shutdown</vt:lpstr>
      <vt:lpstr>Graceful Shutdown with Kubernetes</vt:lpstr>
      <vt:lpstr>Web Server Graceful Shutdown </vt:lpstr>
      <vt:lpstr>Graceful shutdown with Spring</vt:lpstr>
      <vt:lpstr>Graceful Shutdown with Spring</vt:lpstr>
      <vt:lpstr>Rolling update deployment – Final Test</vt:lpstr>
      <vt:lpstr>Blue Green Deployment</vt:lpstr>
      <vt:lpstr>Blue Green Deployment</vt:lpstr>
      <vt:lpstr>Users Service on Kubernetes</vt:lpstr>
      <vt:lpstr>Users Service on Kubernetes</vt:lpstr>
      <vt:lpstr>Blue Deployment</vt:lpstr>
      <vt:lpstr>Blue Green Deployment</vt:lpstr>
      <vt:lpstr>Green Deployment</vt:lpstr>
      <vt:lpstr>Blue Green Deployment</vt:lpstr>
      <vt:lpstr>Switch Environments from Blue to Green</vt:lpstr>
      <vt:lpstr>Blue Green Deployment – Final Test</vt:lpstr>
      <vt:lpstr>Summary</vt:lpstr>
      <vt:lpstr>Summary</vt:lpstr>
      <vt:lpstr>PowerPoint Presentation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136</cp:revision>
  <dcterms:created xsi:type="dcterms:W3CDTF">2017-11-07T10:40:10Z</dcterms:created>
  <dcterms:modified xsi:type="dcterms:W3CDTF">2018-04-10T09:07:54Z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